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3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889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7493000" y="762000"/>
            <a:ext cx="571500" cy="571500"/>
          </a:xfrm>
          <a:prstGeom prst="ellipse">
            <a:avLst/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303000" y="1270000"/>
            <a:ext cx="381000" cy="381000"/>
          </a:xfrm>
          <a:prstGeom prst="ellipse">
            <a:avLst/>
          </a:prstGeom>
          <a:solidFill>
            <a:srgbClr val="FFD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937500" y="5715000"/>
            <a:ext cx="444500" cy="444500"/>
          </a:xfrm>
          <a:prstGeom prst="ellipse">
            <a:avLst/>
          </a:prstGeom>
          <a:solidFill>
            <a:srgbClr val="C9E8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30000" y="5588000"/>
            <a:ext cx="698500" cy="698500"/>
          </a:xfrm>
          <a:prstGeom prst="ellipse">
            <a:avLst/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223000" y="381000"/>
            <a:ext cx="254000" cy="254000"/>
          </a:xfrm>
          <a:prstGeom prst="ellipse">
            <a:avLst/>
          </a:prstGeom>
          <a:solidFill>
            <a:srgbClr val="FFD8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1143000"/>
            <a:ext cx="5715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45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千葉駅・千葉中央駅エリアの飲食店さまへ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1524000"/>
            <a:ext cx="5715000" cy="825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634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千葉駅グルメ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2476500"/>
            <a:ext cx="57150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317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店舗掲載のご案内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238500"/>
            <a:ext cx="4064000" cy="952500"/>
          </a:xfrm>
          <a:prstGeom prst="roundRect">
            <a:avLst>
              <a:gd name="adj" fmla="val 15000"/>
            </a:avLst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52500" y="3238500"/>
            <a:ext cx="3810000" cy="952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>
              <a:lnSpc>
                <a:spcPct val="100000"/>
              </a:lnSpc>
            </a:pPr>
            <a:r>
              <a:rPr sz="145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初期50店舗限定</a:t>
            </a:r>
          </a:p>
          <a:p>
            <a:pPr algn="l" eaLnBrk="1" hangingPunct="1">
              <a:lnSpc>
                <a:spcPct val="100000"/>
              </a:lnSpc>
            </a:pPr>
            <a:r>
              <a:rPr sz="19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掲載料 ずっと </a:t>
            </a:r>
            <a:r>
              <a:rPr sz="42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0</a:t>
            </a:r>
            <a:r>
              <a:rPr sz="19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000" y="4445000"/>
            <a:ext cx="5461000" cy="50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5000"/>
              </a:lnSpc>
            </a:pPr>
            <a:r>
              <a:rPr sz="125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お店のページを、スマホから自分で更新。</a:t>
            </a:r>
          </a:p>
          <a:p>
            <a:pPr algn="l" eaLnBrk="1" hangingPunct="1">
              <a:lnSpc>
                <a:spcPct val="135000"/>
              </a:lnSpc>
            </a:pPr>
            <a:r>
              <a:rPr sz="125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新メニューも臨時休業も、すぐにお客様へ届きます。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" y="5715000"/>
            <a:ext cx="5080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chibaeki-gourmet.com　｜　運営：株式会社未来データ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509000" y="952500"/>
            <a:ext cx="2540000" cy="5080000"/>
          </a:xfrm>
          <a:prstGeom prst="roundRect">
            <a:avLst>
              <a:gd name="adj" fmla="val 8000"/>
            </a:avLst>
          </a:prstGeom>
          <a:solidFill>
            <a:srgbClr val="1D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ice_top_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079500"/>
            <a:ext cx="2336800" cy="48260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7874000" y="6134100"/>
            <a:ext cx="381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/>
            <a:r>
              <a:rPr sz="7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実際の店舗ページ（21時にアイス 千葉中央駅前店）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1枚でわかる店舗掲載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千葉駅グルメに、お店のページを無料で持てます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96520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千葉駅・千葉中央駅エリアの飲食店が対象です。立ち上げにご協力いただく初期50店舗は、ずっと掲載料がかかりません。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出所：千葉駅グルメの店舗掲載（株式会社未来データ、2026年10月時点）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2 / 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1358900"/>
            <a:ext cx="3556000" cy="635000"/>
          </a:xfrm>
          <a:prstGeom prst="roundRect">
            <a:avLst>
              <a:gd name="adj" fmla="val 12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7400" y="1384300"/>
            <a:ext cx="1651000" cy="584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264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0</a:t>
            </a:r>
            <a:r>
              <a:rPr sz="11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60600" y="1384300"/>
            <a:ext cx="1778000" cy="584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9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掲載料。初期50店舗は、ずっと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18000" y="1358900"/>
            <a:ext cx="3556000" cy="635000"/>
          </a:xfrm>
          <a:prstGeom prst="roundRect">
            <a:avLst>
              <a:gd name="adj" fmla="val 12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95800" y="1384300"/>
            <a:ext cx="1651000" cy="584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264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50</a:t>
            </a:r>
            <a:r>
              <a:rPr sz="11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店舗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69000" y="1384300"/>
            <a:ext cx="1778000" cy="584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9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先着・編集部の確認後に掲載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26400" y="1358900"/>
            <a:ext cx="3556000" cy="635000"/>
          </a:xfrm>
          <a:prstGeom prst="roundRect">
            <a:avLst>
              <a:gd name="adj" fmla="val 12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04200" y="1384300"/>
            <a:ext cx="1651000" cy="584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264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スマホ</a:t>
            </a:r>
            <a:r>
              <a:rPr sz="11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で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77400" y="1384300"/>
            <a:ext cx="1778000" cy="584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9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お店の方が自分で更新できる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2159000"/>
            <a:ext cx="109728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無料でできること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09600" y="2438400"/>
            <a:ext cx="2628900" cy="1651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000" y="2578100"/>
            <a:ext cx="355600" cy="3556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3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19200" y="2578100"/>
            <a:ext cx="1866900" cy="355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3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お店のページ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000" y="3086100"/>
            <a:ext cx="2324100" cy="698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5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メニュー・写真・口コミ・地図がそろったページを掲載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000" y="3810000"/>
            <a:ext cx="2324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860" b="0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くわしくは p.6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390900" y="2438400"/>
            <a:ext cx="2628900" cy="1651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3543300" y="2578100"/>
            <a:ext cx="355600" cy="3556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3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00500" y="2578100"/>
            <a:ext cx="1866900" cy="355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3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自分で更新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543300" y="3086100"/>
            <a:ext cx="2324100" cy="698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5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写真・メニュー・お知らせを管理画面から更新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43300" y="3810000"/>
            <a:ext cx="2324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860" b="0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くわしくは p.7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72200" y="2438400"/>
            <a:ext cx="2628900" cy="1651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6324600" y="2578100"/>
            <a:ext cx="355600" cy="3556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3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781800" y="2578100"/>
            <a:ext cx="1866900" cy="355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3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営業時間・休み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24600" y="3086100"/>
            <a:ext cx="2324100" cy="698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5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定休日のルールや臨時休業を設定。「営業中」を自動表示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24600" y="3810000"/>
            <a:ext cx="2324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860" b="0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くわしくは p.8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953500" y="2438400"/>
            <a:ext cx="2628900" cy="1651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9105900" y="2578100"/>
            <a:ext cx="355600" cy="3556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3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563100" y="2578100"/>
            <a:ext cx="1866900" cy="355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3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アクセス数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105900" y="3086100"/>
            <a:ext cx="2324100" cy="698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5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今月、お店のページが何回見られたかを確認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05900" y="3810000"/>
            <a:ext cx="23241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860" b="0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くわしくは p.10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09600" y="4267200"/>
            <a:ext cx="7620000" cy="203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掲載までの流れ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09600" y="4521200"/>
            <a:ext cx="1549400" cy="482600"/>
          </a:xfrm>
          <a:prstGeom prst="roundRect">
            <a:avLst>
              <a:gd name="adj" fmla="val 20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9600" y="4521200"/>
            <a:ext cx="1549400" cy="482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990" b="0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1 </a:t>
            </a:r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申し込み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311400" y="4521200"/>
            <a:ext cx="1549400" cy="482600"/>
          </a:xfrm>
          <a:prstGeom prst="roundRect">
            <a:avLst>
              <a:gd name="adj" fmla="val 20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311400" y="4521200"/>
            <a:ext cx="1549400" cy="482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990" b="0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2 </a:t>
            </a:r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編集部の確認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013200" y="4521200"/>
            <a:ext cx="1549400" cy="482600"/>
          </a:xfrm>
          <a:prstGeom prst="roundRect">
            <a:avLst>
              <a:gd name="adj" fmla="val 20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013200" y="4521200"/>
            <a:ext cx="1549400" cy="482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990" b="0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3 </a:t>
            </a:r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招待メール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715000" y="4521200"/>
            <a:ext cx="1549400" cy="482600"/>
          </a:xfrm>
          <a:prstGeom prst="roundRect">
            <a:avLst>
              <a:gd name="adj" fmla="val 20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715000" y="4521200"/>
            <a:ext cx="1549400" cy="482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990" b="0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4 </a:t>
            </a:r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情報の入力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7416800" y="4521200"/>
            <a:ext cx="1549400" cy="482600"/>
          </a:xfrm>
          <a:prstGeom prst="roundRect">
            <a:avLst>
              <a:gd name="adj" fmla="val 20000"/>
            </a:avLst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416800" y="4521200"/>
            <a:ext cx="1549400" cy="482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990" b="0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5 </a:t>
            </a:r>
            <a:r>
              <a:rPr sz="11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公開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09600" y="5118100"/>
            <a:ext cx="8255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19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エリア内の飲食店が対象です。編集方針に合わない業態（接待を伴うお店など）は掲載をお断りすることがあります。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220200" y="4267200"/>
            <a:ext cx="2362200" cy="2032000"/>
          </a:xfrm>
          <a:prstGeom prst="roundRect">
            <a:avLst>
              <a:gd name="adj" fmla="val 6000"/>
            </a:avLst>
          </a:prstGeom>
          <a:solidFill>
            <a:srgbClr val="1D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423400" y="4445000"/>
            <a:ext cx="1955800" cy="177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20000"/>
              </a:lnSpc>
            </a:pPr>
            <a:r>
              <a:rPr sz="990" b="0" lang="ja-JP" altLang="en-US">
                <a:solidFill>
                  <a:srgbClr val="B5BCCA"/>
                </a:solidFill>
                <a:latin typeface="Yu Gothic"/>
                <a:ea typeface="Yu Gothic"/>
                <a:cs typeface="Yu Gothic"/>
              </a:rPr>
              <a:t>お申し込み・お問い合わせ</a:t>
            </a:r>
          </a:p>
          <a:p>
            <a:pPr algn="l" eaLnBrk="1" hangingPunct="1">
              <a:lnSpc>
                <a:spcPct val="120000"/>
              </a:lnSpc>
            </a:pPr>
            <a:r>
              <a:rPr sz="106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chibaeki-gourmet.com/join/</a:t>
            </a:r>
          </a:p>
          <a:p>
            <a:pPr algn="l" eaLnBrk="1" hangingPunct="1">
              <a:lnSpc>
                <a:spcPct val="120000"/>
              </a:lnSpc>
            </a:pPr>
            <a:r>
              <a:rPr sz="53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/>
            </a:r>
          </a:p>
          <a:p>
            <a:pPr algn="l" eaLnBrk="1" hangingPunct="1">
              <a:lnSpc>
                <a:spcPct val="120000"/>
              </a:lnSpc>
            </a:pPr>
            <a:r>
              <a:rPr sz="860" b="0" lang="ja-JP" altLang="en-US">
                <a:solidFill>
                  <a:srgbClr val="B5BCCA"/>
                </a:solidFill>
                <a:latin typeface="Yu Gothic"/>
                <a:ea typeface="Yu Gothic"/>
                <a:cs typeface="Yu Gothic"/>
              </a:rPr>
              <a:t>メール</a:t>
            </a:r>
          </a:p>
          <a:p>
            <a:pPr algn="l" eaLnBrk="1" hangingPunct="1">
              <a:lnSpc>
                <a:spcPct val="120000"/>
              </a:lnSpc>
            </a:pPr>
            <a:r>
              <a:rPr sz="106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suzuki.d@mirai-data.co.jp</a:t>
            </a:r>
          </a:p>
          <a:p>
            <a:pPr algn="l" eaLnBrk="1" hangingPunct="1">
              <a:lnSpc>
                <a:spcPct val="120000"/>
              </a:lnSpc>
            </a:pPr>
            <a:r>
              <a:rPr sz="53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/>
            </a:r>
          </a:p>
          <a:p>
            <a:pPr algn="l" eaLnBrk="1" hangingPunct="1">
              <a:lnSpc>
                <a:spcPct val="120000"/>
              </a:lnSpc>
            </a:pPr>
            <a:r>
              <a:rPr sz="860" b="0" lang="ja-JP" altLang="en-US">
                <a:solidFill>
                  <a:srgbClr val="B5BCCA"/>
                </a:solidFill>
                <a:latin typeface="Yu Gothic"/>
                <a:ea typeface="Yu Gothic"/>
                <a:cs typeface="Yu Gothic"/>
              </a:rPr>
              <a:t>運営：株式会社未来データ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千葉駅グルメとは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千葉駅・千葉中央駅エリアだけを扱う、記事型のグルメサイト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96520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「駅の近くで、今日どこで食べよう」を探す人のためのサイトです。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出所：千葉駅グルメの店舗掲載（株式会社未来データ、2026年10月時点）。画面は chibaeki-gourmet.com（2026年9月30日撮影）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3 / 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1358900"/>
            <a:ext cx="5207000" cy="1498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812800" y="1562100"/>
            <a:ext cx="457200" cy="4572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7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22400" y="1587500"/>
            <a:ext cx="4191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7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エリアを絞る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" y="2146300"/>
            <a:ext cx="4800600" cy="63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千葉駅・千葉中央駅の周辺だけ。近くで働く人・住む人・訪れる人が、行ける範囲のお店だけを見られます。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2984500"/>
            <a:ext cx="5207000" cy="1498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12800" y="3187700"/>
            <a:ext cx="457200" cy="4572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7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2400" y="3213100"/>
            <a:ext cx="4191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7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記事で紹介する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2800" y="3771900"/>
            <a:ext cx="4800600" cy="63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お店の一覧だけでなく、メニューや使い方の記事でお店の魅力を伝えます。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600" y="4610100"/>
            <a:ext cx="5207000" cy="14986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812800" y="4813300"/>
            <a:ext cx="457200" cy="4572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7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22400" y="4838700"/>
            <a:ext cx="4191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7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日本語と英語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2800" y="5397500"/>
            <a:ext cx="4800600" cy="63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英語のページもあり、千葉を訪れる海外の方にもお店が届きます。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34100" y="1358900"/>
            <a:ext cx="5448300" cy="50165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134100" y="1358900"/>
            <a:ext cx="5448300" cy="330200"/>
          </a:xfrm>
          <a:prstGeom prst="roundRect">
            <a:avLst>
              <a:gd name="adj" fmla="val 20000"/>
            </a:avLst>
          </a:prstGeom>
          <a:solidFill>
            <a:srgbClr val="F5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6261100" y="1473200"/>
            <a:ext cx="101600" cy="101600"/>
          </a:xfrm>
          <a:prstGeom prst="ellipse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6426200" y="1473200"/>
            <a:ext cx="101600" cy="101600"/>
          </a:xfrm>
          <a:prstGeom prst="ellipse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591300" y="1473200"/>
            <a:ext cx="101600" cy="101600"/>
          </a:xfrm>
          <a:prstGeom prst="ellipse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832600" y="1435100"/>
            <a:ext cx="2667000" cy="1778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790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chibaeki-gourmet.com</a:t>
            </a:r>
          </a:p>
        </p:txBody>
      </p:sp>
      <p:pic>
        <p:nvPicPr>
          <p:cNvPr id="27" name="Picture 26" descr="site_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800" y="1701800"/>
            <a:ext cx="5422900" cy="3783541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6286500" y="5637741"/>
            <a:ext cx="51435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5000"/>
              </a:lnSpc>
            </a:pPr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実際のトップページ</a:t>
            </a:r>
          </a:p>
          <a:p>
            <a:pPr algn="l" eaLnBrk="1" hangingPunct="1">
              <a:lnSpc>
                <a:spcPct val="135000"/>
              </a:lnSpc>
            </a:pPr>
            <a:r>
              <a:rPr sz="99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朝7時から深夜まで、時間帯ごとに「いま食べたい」お店を探せます。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なぜ無料なのか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掲載店舗が集まるほどサイトの価値が上がるので、初期50店舗は無料にする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出所：千葉駅グルメの店舗掲載（株式会社未来データ、2026年10月時点）。51店舗目以降の掲載条件は、決まりしだいご案内します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4 /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206500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掲載店舗が増えるほど、どのお店にもお客様が届くようになる</a:t>
            </a:r>
          </a:p>
        </p:txBody>
      </p:sp>
      <p:sp>
        <p:nvSpPr>
          <p:cNvPr id="9" name="Oval 8"/>
          <p:cNvSpPr/>
          <p:nvPr/>
        </p:nvSpPr>
        <p:spPr>
          <a:xfrm>
            <a:off x="2641600" y="2857500"/>
            <a:ext cx="1905000" cy="1905000"/>
          </a:xfrm>
          <a:prstGeom prst="ellipse">
            <a:avLst/>
          </a:prstGeom>
          <a:noFill/>
          <a:ln w="76200">
            <a:solidFill>
              <a:srgbClr val="F4C6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2895600" y="3111500"/>
            <a:ext cx="1397000" cy="1397000"/>
          </a:xfrm>
          <a:prstGeom prst="ellipse">
            <a:avLst/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06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/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895600" y="3111500"/>
            <a:ext cx="1397000" cy="1397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>
              <a:lnSpc>
                <a:spcPct val="120000"/>
              </a:lnSpc>
            </a:pPr>
            <a:r>
              <a:rPr sz="11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お店と</a:t>
            </a:r>
          </a:p>
          <a:p>
            <a:pPr algn="ctr" eaLnBrk="1" hangingPunct="1">
              <a:lnSpc>
                <a:spcPct val="120000"/>
              </a:lnSpc>
            </a:pPr>
            <a:r>
              <a:rPr sz="11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サイトが</a:t>
            </a:r>
          </a:p>
          <a:p>
            <a:pPr algn="ctr" eaLnBrk="1" hangingPunct="1">
              <a:lnSpc>
                <a:spcPct val="120000"/>
              </a:lnSpc>
            </a:pPr>
            <a:r>
              <a:rPr sz="11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一緒に育つ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46350" y="2127250"/>
            <a:ext cx="2095500" cy="825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673350" y="2216150"/>
            <a:ext cx="184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1  </a:t>
            </a:r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掲載店舗が増える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673350" y="2495550"/>
            <a:ext cx="1841500" cy="40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25000"/>
              </a:lnSpc>
            </a:pPr>
            <a:r>
              <a:rPr sz="919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選べるお店が多いサイトになる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7850" y="3397250"/>
            <a:ext cx="2095500" cy="825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14850" y="3486150"/>
            <a:ext cx="184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2  </a:t>
            </a:r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探しに来る人が増える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14850" y="3765550"/>
            <a:ext cx="1841500" cy="40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25000"/>
              </a:lnSpc>
            </a:pPr>
            <a:r>
              <a:rPr sz="919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「千葉駅で食べるならここ」と覚えてもらえる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546350" y="4667250"/>
            <a:ext cx="2095500" cy="825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673350" y="4756150"/>
            <a:ext cx="184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3  </a:t>
            </a:r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お店に届く人が増える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73350" y="5035550"/>
            <a:ext cx="1841500" cy="40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25000"/>
              </a:lnSpc>
            </a:pPr>
            <a:r>
              <a:rPr sz="919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ページの閲覧・電話・来店につながる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04850" y="3397250"/>
            <a:ext cx="2095500" cy="825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31850" y="3486150"/>
            <a:ext cx="1841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4  </a:t>
            </a:r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さらに掲載店舗が増える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1850" y="3765550"/>
            <a:ext cx="1841500" cy="406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25000"/>
              </a:lnSpc>
            </a:pPr>
            <a:r>
              <a:rPr sz="919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載っていることが、お店の当たり前に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023100" y="1206500"/>
            <a:ext cx="4559300" cy="5080000"/>
          </a:xfrm>
          <a:prstGeom prst="roundRect">
            <a:avLst>
              <a:gd name="adj" fmla="val 4000"/>
            </a:avLst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327900" y="1435100"/>
            <a:ext cx="3949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3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だから、立ち上げの今は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27900" y="1714500"/>
            <a:ext cx="3949700" cy="952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9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初期 </a:t>
            </a:r>
            <a:r>
              <a:rPr sz="634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50</a:t>
            </a:r>
            <a:r>
              <a:rPr sz="19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 店舗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27900" y="2654300"/>
            <a:ext cx="39497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64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ずっと掲載料 0円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327900" y="3175000"/>
            <a:ext cx="3949700" cy="12700"/>
          </a:xfrm>
          <a:prstGeom prst="rect">
            <a:avLst/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327900" y="3441700"/>
            <a:ext cx="88900" cy="889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531100" y="3365500"/>
            <a:ext cx="3746500" cy="825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190" b="0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サイトの立ち上げに参加していただくお店への特典です。</a:t>
            </a:r>
          </a:p>
        </p:txBody>
      </p:sp>
      <p:sp>
        <p:nvSpPr>
          <p:cNvPr id="31" name="Oval 30"/>
          <p:cNvSpPr/>
          <p:nvPr/>
        </p:nvSpPr>
        <p:spPr>
          <a:xfrm>
            <a:off x="7327900" y="4330700"/>
            <a:ext cx="88900" cy="889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531100" y="4254500"/>
            <a:ext cx="3746500" cy="825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190" b="0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先着順。編集部が確認したうえで掲載します。</a:t>
            </a:r>
          </a:p>
        </p:txBody>
      </p:sp>
      <p:sp>
        <p:nvSpPr>
          <p:cNvPr id="33" name="Oval 32"/>
          <p:cNvSpPr/>
          <p:nvPr/>
        </p:nvSpPr>
        <p:spPr>
          <a:xfrm>
            <a:off x="7327900" y="5219700"/>
            <a:ext cx="88900" cy="8890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531100" y="5143500"/>
            <a:ext cx="3746500" cy="825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190" b="0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この50店舗には、あとから掲載料を請求しません。有料プランは、お店からお申し込みいただいた場合だけです。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こんなお店におすすめ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知らせたいことがあるのに、伝える場所がないお店に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出所：千葉駅グルメの店舗掲載（株式会社未来データ、2026年10月時点）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5 / 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1270000"/>
            <a:ext cx="5422900" cy="241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12800" y="1473200"/>
            <a:ext cx="406400" cy="4064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5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46200" y="1473200"/>
            <a:ext cx="444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7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新メニューを知らせたい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" y="2057400"/>
            <a:ext cx="5016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12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季節のメニューや限定品を出しても、店の前を通る人にしか伝わらない。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2768600"/>
            <a:ext cx="5118100" cy="762000"/>
          </a:xfrm>
          <a:prstGeom prst="roundRect">
            <a:avLst>
              <a:gd name="adj" fmla="val 12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39800" y="2768600"/>
            <a:ext cx="482600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千葉駅グルメなら　</a:t>
            </a:r>
          </a:p>
          <a:p>
            <a:pPr algn="l" eaLnBrk="1" hangingPunct="1">
              <a:lnSpc>
                <a:spcPct val="130000"/>
              </a:lnSpc>
            </a:pPr>
            <a:r>
              <a:rPr sz="13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お知らせと写真をすぐ掲載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59500" y="1270000"/>
            <a:ext cx="5422900" cy="241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362700" y="1473200"/>
            <a:ext cx="406400" cy="4064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5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96100" y="1473200"/>
            <a:ext cx="444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7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臨時休業を伝えたい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2700" y="2057400"/>
            <a:ext cx="5016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12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急な休みや営業時間の変更を、来る前のお客様に知らせる手段がない。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11900" y="2768600"/>
            <a:ext cx="5118100" cy="762000"/>
          </a:xfrm>
          <a:prstGeom prst="roundRect">
            <a:avLst>
              <a:gd name="adj" fmla="val 12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89700" y="2768600"/>
            <a:ext cx="482600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千葉駅グルメなら　</a:t>
            </a:r>
          </a:p>
          <a:p>
            <a:pPr algn="l" eaLnBrk="1" hangingPunct="1">
              <a:lnSpc>
                <a:spcPct val="130000"/>
              </a:lnSpc>
            </a:pPr>
            <a:r>
              <a:rPr sz="13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臨時休業を設定すると店舗ページに表示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9600" y="3810000"/>
            <a:ext cx="5422900" cy="241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12800" y="4013200"/>
            <a:ext cx="406400" cy="4064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5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6200" y="4013200"/>
            <a:ext cx="444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7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ホームページがない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2800" y="4597400"/>
            <a:ext cx="5016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12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作るのも更新するのも大変。SNSだけでは情報が流れてしまう。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62000" y="5308600"/>
            <a:ext cx="5118100" cy="762000"/>
          </a:xfrm>
          <a:prstGeom prst="roundRect">
            <a:avLst>
              <a:gd name="adj" fmla="val 12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39800" y="5308600"/>
            <a:ext cx="482600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千葉駅グルメなら　</a:t>
            </a:r>
          </a:p>
          <a:p>
            <a:pPr algn="l" eaLnBrk="1" hangingPunct="1">
              <a:lnSpc>
                <a:spcPct val="130000"/>
              </a:lnSpc>
            </a:pPr>
            <a:r>
              <a:rPr sz="13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メニュー・写真・地図がそろったページ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159500" y="3810000"/>
            <a:ext cx="5422900" cy="241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362700" y="4013200"/>
            <a:ext cx="406400" cy="4064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5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96100" y="4013200"/>
            <a:ext cx="444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7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新しいお客様に来てほしい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62700" y="4597400"/>
            <a:ext cx="5016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12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常連さん中心で、近くで働く人や観光客に知られていない。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11900" y="5308600"/>
            <a:ext cx="5118100" cy="762000"/>
          </a:xfrm>
          <a:prstGeom prst="roundRect">
            <a:avLst>
              <a:gd name="adj" fmla="val 12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89700" y="5308600"/>
            <a:ext cx="482600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千葉駅グルメなら　</a:t>
            </a:r>
          </a:p>
          <a:p>
            <a:pPr algn="l" eaLnBrk="1" hangingPunct="1">
              <a:lnSpc>
                <a:spcPct val="130000"/>
              </a:lnSpc>
            </a:pPr>
            <a:r>
              <a:rPr sz="13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エリアの記事・英語ページから見つかる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店舗ページ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メニュー・写真・口コミ・地図まで、お店の情報を1ページにまとめる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出所：千葉駅グルメの店舗掲載（株式会社未来データ、2026年10月時点）。画面は chibaeki-gourmet.com の掲載中の店舗ページ（2026年9月30日撮影）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6 / 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3600" y="1206500"/>
            <a:ext cx="2540000" cy="5080000"/>
          </a:xfrm>
          <a:prstGeom prst="roundRect">
            <a:avLst>
              <a:gd name="adj" fmla="val 8000"/>
            </a:avLst>
          </a:prstGeom>
          <a:solidFill>
            <a:srgbClr val="1D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ice_top_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00" y="1333500"/>
            <a:ext cx="2336800" cy="4826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2600" y="6337300"/>
            <a:ext cx="3302000" cy="165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/>
            <a:r>
              <a:rPr sz="7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実際の店舗ページ（21時にアイス 千葉中央駅前店）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65600" y="1206500"/>
            <a:ext cx="7416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店舗ページのタブ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165600" y="1524000"/>
            <a:ext cx="7416800" cy="457200"/>
          </a:xfrm>
          <a:prstGeom prst="roundRect">
            <a:avLst>
              <a:gd name="adj" fmla="val 20000"/>
            </a:avLst>
          </a:prstGeom>
          <a:solidFill>
            <a:srgbClr val="F5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4292600" y="1625600"/>
            <a:ext cx="952500" cy="254000"/>
          </a:xfrm>
          <a:prstGeom prst="roundRect">
            <a:avLst>
              <a:gd name="adj" fmla="val 50000"/>
            </a:avLst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919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店舗トップ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10200" y="1524000"/>
            <a:ext cx="60198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お店の紹介・営業時間・電話・地図・最新のお知らせ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165600" y="2057400"/>
            <a:ext cx="7416800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292600" y="2159000"/>
            <a:ext cx="952500" cy="25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ニュース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0200" y="2057400"/>
            <a:ext cx="60198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新メニュー・限定品・イベント・休業のお知らせ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65600" y="2590800"/>
            <a:ext cx="7416800" cy="457200"/>
          </a:xfrm>
          <a:prstGeom prst="roundRect">
            <a:avLst>
              <a:gd name="adj" fmla="val 20000"/>
            </a:avLst>
          </a:prstGeom>
          <a:solidFill>
            <a:srgbClr val="F5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292600" y="2692400"/>
            <a:ext cx="952500" cy="25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メニュー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10200" y="2590800"/>
            <a:ext cx="60198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料理と価格。写真付きで載せられる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165600" y="3124200"/>
            <a:ext cx="7416800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292600" y="3225800"/>
            <a:ext cx="952500" cy="25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写真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10200" y="3124200"/>
            <a:ext cx="60198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料理・店内・外観の写真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165600" y="3657600"/>
            <a:ext cx="7416800" cy="457200"/>
          </a:xfrm>
          <a:prstGeom prst="roundRect">
            <a:avLst>
              <a:gd name="adj" fmla="val 20000"/>
            </a:avLst>
          </a:prstGeom>
          <a:solidFill>
            <a:srgbClr val="F5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4292600" y="3759200"/>
            <a:ext cx="952500" cy="25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口コミ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10200" y="3657600"/>
            <a:ext cx="60198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Googleマップに寄せられた口コミ（Googleの情報を表示）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165600" y="4191000"/>
            <a:ext cx="7416800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4292600" y="4292600"/>
            <a:ext cx="952500" cy="25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Q&amp;A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10200" y="4191000"/>
            <a:ext cx="60198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「予約はできる？」「子ども連れは？」などの答え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165600" y="4724400"/>
            <a:ext cx="7416800" cy="457200"/>
          </a:xfrm>
          <a:prstGeom prst="roundRect">
            <a:avLst>
              <a:gd name="adj" fmla="val 20000"/>
            </a:avLst>
          </a:prstGeom>
          <a:solidFill>
            <a:srgbClr val="F5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292600" y="4826000"/>
            <a:ext cx="952500" cy="25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記事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10200" y="4724400"/>
            <a:ext cx="60198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千葉駅グルメの記事で紹介されたときに表示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165600" y="5257800"/>
            <a:ext cx="7416800" cy="4572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4292600" y="5359400"/>
            <a:ext cx="952500" cy="25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求人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10200" y="5257800"/>
            <a:ext cx="60198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アルバイト・スタッフの募集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165600" y="5791200"/>
            <a:ext cx="7416800" cy="457200"/>
          </a:xfrm>
          <a:prstGeom prst="roundRect">
            <a:avLst>
              <a:gd name="adj" fmla="val 20000"/>
            </a:avLst>
          </a:prstGeom>
          <a:solidFill>
            <a:srgbClr val="F5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4292600" y="5892800"/>
            <a:ext cx="952500" cy="254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919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アクセス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10200" y="5791200"/>
            <a:ext cx="601980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地図・最寄り駅からの道順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管理画面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お店の情報は、お店の方がスマホから自分で更新できる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96520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掲載が決まると、管理画面の招待メールが届きます。パソコンでもスマホでも使えます。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出所：千葉駅グルメの店舗掲載（株式会社未来データ、2026年10月時点）。画面はイメージ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7 / 13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1358900"/>
            <a:ext cx="6731000" cy="492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09600" y="1358900"/>
            <a:ext cx="1397000" cy="4927600"/>
          </a:xfrm>
          <a:prstGeom prst="roundRect">
            <a:avLst>
              <a:gd name="adj" fmla="val 3000"/>
            </a:avLst>
          </a:prstGeom>
          <a:solidFill>
            <a:srgbClr val="1D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1879600" y="1358900"/>
            <a:ext cx="127000" cy="4927600"/>
          </a:xfrm>
          <a:prstGeom prst="rect">
            <a:avLst/>
          </a:prstGeom>
          <a:solidFill>
            <a:srgbClr val="1D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9300" y="1511300"/>
            <a:ext cx="1143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千葉駅グルメ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1866900"/>
            <a:ext cx="1244600" cy="279400"/>
          </a:xfrm>
          <a:prstGeom prst="roundRect">
            <a:avLst>
              <a:gd name="adj" fmla="val 20000"/>
            </a:avLst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7400" y="1866900"/>
            <a:ext cx="1143000" cy="279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19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お店の情報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7400" y="2222500"/>
            <a:ext cx="1143000" cy="279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19" b="0" lang="ja-JP" altLang="en-US">
                <a:solidFill>
                  <a:srgbClr val="B5BCCA"/>
                </a:solidFill>
                <a:latin typeface="Yu Gothic"/>
                <a:ea typeface="Yu Gothic"/>
                <a:cs typeface="Yu Gothic"/>
              </a:rPr>
              <a:t>写真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7400" y="2578100"/>
            <a:ext cx="1143000" cy="279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19" b="0" lang="ja-JP" altLang="en-US">
                <a:solidFill>
                  <a:srgbClr val="B5BCCA"/>
                </a:solidFill>
                <a:latin typeface="Yu Gothic"/>
                <a:ea typeface="Yu Gothic"/>
                <a:cs typeface="Yu Gothic"/>
              </a:rPr>
              <a:t>メニュー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7400" y="2933700"/>
            <a:ext cx="1143000" cy="279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19" b="0" lang="ja-JP" altLang="en-US">
                <a:solidFill>
                  <a:srgbClr val="B5BCCA"/>
                </a:solidFill>
                <a:latin typeface="Yu Gothic"/>
                <a:ea typeface="Yu Gothic"/>
                <a:cs typeface="Yu Gothic"/>
              </a:rPr>
              <a:t>お知らせ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7400" y="3289300"/>
            <a:ext cx="1143000" cy="279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19" b="0" lang="ja-JP" altLang="en-US">
                <a:solidFill>
                  <a:srgbClr val="B5BCCA"/>
                </a:solidFill>
                <a:latin typeface="Yu Gothic"/>
                <a:ea typeface="Yu Gothic"/>
                <a:cs typeface="Yu Gothic"/>
              </a:rPr>
              <a:t>営業時間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7400" y="3644900"/>
            <a:ext cx="1143000" cy="279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19" b="0" lang="ja-JP" altLang="en-US">
                <a:solidFill>
                  <a:srgbClr val="B5BCCA"/>
                </a:solidFill>
                <a:latin typeface="Yu Gothic"/>
                <a:ea typeface="Yu Gothic"/>
                <a:cs typeface="Yu Gothic"/>
              </a:rPr>
              <a:t>アクセス数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97100" y="1511300"/>
            <a:ext cx="317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25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お店の情報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35700" y="1511300"/>
            <a:ext cx="952500" cy="203200"/>
          </a:xfrm>
          <a:prstGeom prst="roundRect">
            <a:avLst>
              <a:gd name="adj" fmla="val 50000"/>
            </a:avLst>
          </a:prstGeom>
          <a:solidFill>
            <a:srgbClr val="1D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7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サンプル表示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97100" y="1892300"/>
            <a:ext cx="127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860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店名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197100" y="2082800"/>
            <a:ext cx="4953000" cy="3175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311400" y="2082800"/>
            <a:ext cx="4724400" cy="317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9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さくら食堂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97100" y="2476500"/>
            <a:ext cx="127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860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ジャンル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2197100" y="2667000"/>
            <a:ext cx="4953000" cy="3175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311400" y="2667000"/>
            <a:ext cx="4724400" cy="317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9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和食・定食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97100" y="3060700"/>
            <a:ext cx="1270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860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紹介文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2197100" y="3251200"/>
            <a:ext cx="4953000" cy="3175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311400" y="3251200"/>
            <a:ext cx="4724400" cy="3175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99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炭火で焼く魚と、土鍋ごはんの定食屋です。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97100" y="3708400"/>
            <a:ext cx="1905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860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カバー写真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197100" y="3924300"/>
            <a:ext cx="2794000" cy="1574800"/>
          </a:xfrm>
          <a:prstGeom prst="roundRect">
            <a:avLst>
              <a:gd name="adj" fmla="val 4000"/>
            </a:avLst>
          </a:prstGeom>
          <a:solidFill>
            <a:srgbClr val="F6D9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578100" y="4152900"/>
            <a:ext cx="2032000" cy="1143000"/>
          </a:xfrm>
          <a:prstGeom prst="rect">
            <a:avLst/>
          </a:prstGeom>
          <a:noFill/>
          <a:ln w="381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197100" y="5549900"/>
            <a:ext cx="2794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/>
            <a:r>
              <a:rPr sz="86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写真は好きな範囲に切り抜いて登録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880100" y="5803900"/>
            <a:ext cx="1270000" cy="317500"/>
          </a:xfrm>
          <a:prstGeom prst="roundRect">
            <a:avLst>
              <a:gd name="adj" fmla="val 50000"/>
            </a:avLst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9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保存する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594600" y="1358900"/>
            <a:ext cx="3987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更新できること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594600" y="1663700"/>
            <a:ext cx="3987800" cy="825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7747000" y="18288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1F7A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747000" y="182880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1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77200" y="1816100"/>
            <a:ext cx="33528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3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お店の情報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077200" y="2120900"/>
            <a:ext cx="33528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店名・紹介文・電話・予約のリンク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594600" y="2590800"/>
            <a:ext cx="3987800" cy="825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7747000" y="27559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1F7A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7747000" y="275590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1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✓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077200" y="2743200"/>
            <a:ext cx="33528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3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写真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077200" y="3048000"/>
            <a:ext cx="33528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切り抜いて登録。カバー写真も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594600" y="3517900"/>
            <a:ext cx="3987800" cy="825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7747000" y="36830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1F7A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7747000" y="368300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1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✓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077200" y="3670300"/>
            <a:ext cx="33528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3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メニュー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77200" y="3975100"/>
            <a:ext cx="33528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料理名・価格・写真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7594600" y="4445000"/>
            <a:ext cx="3987800" cy="825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7747000" y="46101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1F7A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747000" y="461010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1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✓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077200" y="4597400"/>
            <a:ext cx="33528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3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お知らせ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077200" y="4902200"/>
            <a:ext cx="33528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新メニュー・イベント・休業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7594600" y="5372100"/>
            <a:ext cx="3987800" cy="8255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>
            <a:off x="7747000" y="5537200"/>
            <a:ext cx="228600" cy="228600"/>
          </a:xfrm>
          <a:prstGeom prst="roundRect">
            <a:avLst>
              <a:gd name="adj" fmla="val 25000"/>
            </a:avLst>
          </a:prstGeom>
          <a:solidFill>
            <a:srgbClr val="1F7A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7747000" y="5537200"/>
            <a:ext cx="22860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1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✓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077200" y="5524500"/>
            <a:ext cx="33528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3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営業時間・休み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077200" y="5829300"/>
            <a:ext cx="33528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曜日ごと・定休日・臨時休業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営業時間・休み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定休日のルールを一度決めれば、「営業中」「本日休業」が正しく出続ける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出所：千葉駅グルメの店舗掲載（株式会社未来データ、2026年10月時点）。祝日は国の祝日一覧にもとづいて計算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8 /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206500"/>
            <a:ext cx="5588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設定できること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1524000"/>
            <a:ext cx="5588000" cy="10795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87400" y="1809750"/>
            <a:ext cx="508000" cy="508000"/>
          </a:xfrm>
          <a:prstGeom prst="ellipse">
            <a:avLst/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85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73200" y="1714500"/>
            <a:ext cx="45720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45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曜日ごとの営業時間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73200" y="208280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ランチとディナーの2部制も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2705100"/>
            <a:ext cx="5588000" cy="10795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87400" y="2990850"/>
            <a:ext cx="508000" cy="508000"/>
          </a:xfrm>
          <a:prstGeom prst="ellipse">
            <a:avLst/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85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73200" y="2895600"/>
            <a:ext cx="45720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45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定休日のルール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73200" y="326390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毎週・隔週・第N曜日・最終曜日・毎月○日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600" y="3886200"/>
            <a:ext cx="5588000" cy="10795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87400" y="4171950"/>
            <a:ext cx="508000" cy="508000"/>
          </a:xfrm>
          <a:prstGeom prst="ellipse">
            <a:avLst/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85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73200" y="4076700"/>
            <a:ext cx="45720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45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祝日の扱い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73200" y="444500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祝日は休み／祝日の翌日は休み／祝日なら営業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" y="5067300"/>
            <a:ext cx="5588000" cy="10795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87400" y="5353050"/>
            <a:ext cx="508000" cy="508000"/>
          </a:xfrm>
          <a:prstGeom prst="ellipse">
            <a:avLst/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85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73200" y="5257800"/>
            <a:ext cx="45720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45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臨時休業・特別営業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73200" y="5626100"/>
            <a:ext cx="4572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年末年始・お盆・貸切・仕入れの都合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5100" y="1206500"/>
            <a:ext cx="5067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お客様にはこう見える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515100" y="1524000"/>
            <a:ext cx="5067300" cy="1435100"/>
          </a:xfrm>
          <a:prstGeom prst="roundRect">
            <a:avLst>
              <a:gd name="adj" fmla="val 6000"/>
            </a:avLst>
          </a:prstGeom>
          <a:solidFill>
            <a:srgbClr val="F5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718300" y="1663700"/>
            <a:ext cx="4660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19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いつもの日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718300" y="1930400"/>
            <a:ext cx="4660900" cy="838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96100" y="1981200"/>
            <a:ext cx="43053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06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さくら食堂（サンプル）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96100" y="2311400"/>
            <a:ext cx="4305300" cy="31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450" b="1" lang="ja-JP" altLang="en-US">
                <a:solidFill>
                  <a:srgbClr val="1F7A6F"/>
                </a:solidFill>
                <a:latin typeface="Yu Gothic"/>
                <a:ea typeface="Yu Gothic"/>
                <a:cs typeface="Yu Gothic"/>
              </a:rPr>
              <a:t>営業中</a:t>
            </a:r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　22:00まで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515100" y="3111500"/>
            <a:ext cx="5067300" cy="1435100"/>
          </a:xfrm>
          <a:prstGeom prst="roundRect">
            <a:avLst>
              <a:gd name="adj" fmla="val 6000"/>
            </a:avLst>
          </a:prstGeom>
          <a:solidFill>
            <a:srgbClr val="F5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718300" y="3251200"/>
            <a:ext cx="4660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19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定休日のルールから自動で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18300" y="3517900"/>
            <a:ext cx="4660900" cy="838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96100" y="3568700"/>
            <a:ext cx="43053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06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さくら食堂（サンプル）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96100" y="3898900"/>
            <a:ext cx="4305300" cy="31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450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本日休業</a:t>
            </a:r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　定休日（第3火曜）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515100" y="4699000"/>
            <a:ext cx="5067300" cy="1435100"/>
          </a:xfrm>
          <a:prstGeom prst="roundRect">
            <a:avLst>
              <a:gd name="adj" fmla="val 6000"/>
            </a:avLst>
          </a:prstGeom>
          <a:solidFill>
            <a:srgbClr val="F5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718300" y="4838700"/>
            <a:ext cx="46609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19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臨時休業を設定したとき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718300" y="5105400"/>
            <a:ext cx="4660900" cy="8382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896100" y="5156200"/>
            <a:ext cx="43053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06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さくら食堂（サンプル）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896100" y="5486400"/>
            <a:ext cx="4305300" cy="31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45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臨時休業</a:t>
            </a:r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　12/31〜1/3はお休みです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9600" y="6286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19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同じ設定が、店舗ページ・記事のお店カード・検索エンジン向けの情報に使われます。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記事と英語ページ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記事や英語ページからも、お店を見つけてもらえる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出所：千葉駅グルメの店舗掲載（株式会社未来データ、2026年10月時点）。記事の掲載は編集部の判断によります。左の記事はイメージ、右は掲載中の英語ページ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9 /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206500"/>
            <a:ext cx="53721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58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記事で紹介</a:t>
            </a:r>
            <a:r>
              <a:rPr sz="106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編集部がお店を紹介することがあります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1549400"/>
            <a:ext cx="5372100" cy="47371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87400" y="1727200"/>
            <a:ext cx="5016500" cy="1905000"/>
          </a:xfrm>
          <a:prstGeom prst="roundRect">
            <a:avLst>
              <a:gd name="adj" fmla="val 4000"/>
            </a:avLst>
          </a:prstGeom>
          <a:solidFill>
            <a:srgbClr val="F6D9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190" b="0" lang="ja-JP" altLang="en-US">
                <a:solidFill>
                  <a:srgbClr val="9E2A52"/>
                </a:solidFill>
                <a:latin typeface="Yu Gothic"/>
                <a:ea typeface="Yu Gothic"/>
                <a:cs typeface="Yu Gothic"/>
              </a:rPr>
              <a:t>料理の写真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1854200"/>
            <a:ext cx="698500" cy="2032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7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ランチ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75200" y="1854200"/>
            <a:ext cx="952500" cy="203200"/>
          </a:xfrm>
          <a:prstGeom prst="roundRect">
            <a:avLst>
              <a:gd name="adj" fmla="val 50000"/>
            </a:avLst>
          </a:prstGeom>
          <a:solidFill>
            <a:srgbClr val="1D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7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サンプル表示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400" y="3784600"/>
            <a:ext cx="5016500" cy="31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58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駅から3分、炭火焼の定食ランチ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7400" y="4165600"/>
            <a:ext cx="5016500" cy="698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千葉駅の東口から歩いて3分。炭火で焼いた魚に、土鍋で炊いたごはんが付く定食屋さんです。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87400" y="5080000"/>
            <a:ext cx="5016500" cy="1016000"/>
          </a:xfrm>
          <a:prstGeom prst="roundRect">
            <a:avLst>
              <a:gd name="adj" fmla="val 8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5200" y="5080000"/>
            <a:ext cx="4660900" cy="10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記事の下に、お店のカードが付きます</a:t>
            </a:r>
          </a:p>
          <a:p>
            <a:pPr algn="l" eaLnBrk="1" hangingPunct="1">
              <a:lnSpc>
                <a:spcPct val="140000"/>
              </a:lnSpc>
            </a:pPr>
            <a:r>
              <a:rPr sz="11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さくら食堂　</a:t>
            </a:r>
            <a:r>
              <a:rPr sz="99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営業中・22:00まで　→ 店舗ページへ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10300" y="1206500"/>
            <a:ext cx="53721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580" b="1" lang="ja-JP" altLang="en-US">
                <a:solidFill>
                  <a:srgbClr val="1F7A6F"/>
                </a:solidFill>
                <a:latin typeface="Yu Gothic"/>
                <a:ea typeface="Yu Gothic"/>
                <a:cs typeface="Yu Gothic"/>
              </a:rPr>
              <a:t>英語ページ</a:t>
            </a:r>
            <a:r>
              <a:rPr sz="106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海外からの方にも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62700" y="1587500"/>
            <a:ext cx="2540000" cy="4699000"/>
          </a:xfrm>
          <a:prstGeom prst="roundRect">
            <a:avLst>
              <a:gd name="adj" fmla="val 8000"/>
            </a:avLst>
          </a:prstGeom>
          <a:solidFill>
            <a:srgbClr val="1D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ice_en_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4300" y="1714500"/>
            <a:ext cx="2336800" cy="4445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31300" y="1727200"/>
            <a:ext cx="2298700" cy="438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5000"/>
              </a:lnSpc>
            </a:pPr>
            <a:r>
              <a:rPr sz="990" b="1" lang="ja-JP" altLang="en-US">
                <a:solidFill>
                  <a:srgbClr val="1F7A6F"/>
                </a:solidFill>
                <a:latin typeface="Yu Gothic"/>
                <a:ea typeface="Yu Gothic"/>
                <a:cs typeface="Yu Gothic"/>
              </a:rPr>
              <a:t>実際の英語ページ</a:t>
            </a:r>
          </a:p>
          <a:p>
            <a:pPr algn="l" eaLnBrk="1" hangingPunct="1">
              <a:lnSpc>
                <a:spcPct val="145000"/>
              </a:lnSpc>
            </a:pPr>
            <a:r>
              <a:rPr sz="11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21時にアイス 千葉中央駅前店</a:t>
            </a:r>
          </a:p>
          <a:p>
            <a:pPr algn="l" eaLnBrk="1" hangingPunct="1">
              <a:lnSpc>
                <a:spcPct val="145000"/>
              </a:lnSpc>
            </a:pPr>
            <a:r>
              <a:rPr sz="6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/>
            </a:r>
          </a:p>
          <a:p>
            <a:pPr algn="l" eaLnBrk="1" hangingPunct="1">
              <a:lnSpc>
                <a:spcPct val="145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千葉駅グルメには英語のページ（/en/）があります。</a:t>
            </a:r>
          </a:p>
          <a:p>
            <a:pPr algn="l" eaLnBrk="1" hangingPunct="1">
              <a:lnSpc>
                <a:spcPct val="145000"/>
              </a:lnSpc>
            </a:pPr>
            <a:r>
              <a:rPr sz="6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/>
            </a:r>
          </a:p>
          <a:p>
            <a:pPr algn="l" eaLnBrk="1" hangingPunct="1">
              <a:lnSpc>
                <a:spcPct val="145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観光やビジネスで千葉を訪れる方が、営業時間・支払い方法・道順を英語で確かめられます。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アクセス数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お店のページが何回見られたか、管理画面で毎月確かめられる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出所：千葉駅グルメの店舗掲載（株式会社未来データ、2026年10月時点）。画面の数値はサンプル（架空）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10 / 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1270000"/>
            <a:ext cx="6350000" cy="50165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3600" y="1473200"/>
            <a:ext cx="3810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45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アクセス数　今月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53100" y="1498600"/>
            <a:ext cx="952500" cy="203200"/>
          </a:xfrm>
          <a:prstGeom prst="roundRect">
            <a:avLst>
              <a:gd name="adj" fmla="val 50000"/>
            </a:avLst>
          </a:prstGeom>
          <a:solidFill>
            <a:srgbClr val="1D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7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サンプル表示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3600" y="1905000"/>
            <a:ext cx="5842000" cy="1397000"/>
          </a:xfrm>
          <a:prstGeom prst="roundRect">
            <a:avLst>
              <a:gd name="adj" fmla="val 6000"/>
            </a:avLst>
          </a:prstGeom>
          <a:solidFill>
            <a:srgbClr val="FCEE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17600" y="1905000"/>
            <a:ext cx="3810000" cy="1397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>
              <a:lnSpc>
                <a:spcPct val="110000"/>
              </a:lnSpc>
            </a:pPr>
            <a:r>
              <a:rPr sz="112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お店のページが見られた回数</a:t>
            </a:r>
          </a:p>
          <a:p>
            <a:pPr algn="l" eaLnBrk="1" hangingPunct="1">
              <a:lnSpc>
                <a:spcPct val="110000"/>
              </a:lnSpc>
            </a:pPr>
            <a:r>
              <a:rPr sz="528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342</a:t>
            </a:r>
            <a:r>
              <a:rPr sz="172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 回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3600" y="3492500"/>
            <a:ext cx="381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日ごとの閲覧数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3600" y="5715000"/>
            <a:ext cx="5842000" cy="12700"/>
          </a:xfrm>
          <a:prstGeom prst="rect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901700" y="5257800"/>
            <a:ext cx="201990" cy="4572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1179890" y="5029200"/>
            <a:ext cx="201990" cy="6858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1458080" y="5105400"/>
            <a:ext cx="201990" cy="6096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736271" y="4800600"/>
            <a:ext cx="201990" cy="9144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014461" y="4572000"/>
            <a:ext cx="201990" cy="11430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292652" y="4038600"/>
            <a:ext cx="201990" cy="16764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570842" y="4343400"/>
            <a:ext cx="201990" cy="13716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2849033" y="5181600"/>
            <a:ext cx="201990" cy="5334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3127223" y="4953000"/>
            <a:ext cx="201990" cy="7620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3405414" y="5029200"/>
            <a:ext cx="201990" cy="6858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3683604" y="4724400"/>
            <a:ext cx="201990" cy="9906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3961795" y="4495800"/>
            <a:ext cx="201990" cy="12192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239985" y="3810000"/>
            <a:ext cx="201990" cy="19050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4518176" y="4114800"/>
            <a:ext cx="201990" cy="16002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4796366" y="5105400"/>
            <a:ext cx="201990" cy="6096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5074557" y="4876800"/>
            <a:ext cx="201990" cy="8382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5352747" y="4953000"/>
            <a:ext cx="201990" cy="7620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5630938" y="4648200"/>
            <a:ext cx="201990" cy="10668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5909128" y="4419600"/>
            <a:ext cx="201990" cy="12954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187319" y="3886200"/>
            <a:ext cx="201990" cy="1828800"/>
          </a:xfrm>
          <a:prstGeom prst="roundRect">
            <a:avLst>
              <a:gd name="adj" fmla="val 20000"/>
            </a:avLst>
          </a:prstGeom>
          <a:solidFill>
            <a:srgbClr val="F4C6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6465509" y="4191000"/>
            <a:ext cx="201990" cy="1524000"/>
          </a:xfrm>
          <a:prstGeom prst="roundRect">
            <a:avLst>
              <a:gd name="adj" fmla="val 20000"/>
            </a:avLst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63600" y="5791200"/>
            <a:ext cx="1905000" cy="165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1日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435600" y="5791200"/>
            <a:ext cx="1270000" cy="165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今日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7213600" y="1270000"/>
            <a:ext cx="4368800" cy="2413000"/>
          </a:xfrm>
          <a:prstGeom prst="roundRect">
            <a:avLst>
              <a:gd name="adj" fmla="val 5000"/>
            </a:avLst>
          </a:prstGeom>
          <a:solidFill>
            <a:srgbClr val="F5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442200" y="1447800"/>
            <a:ext cx="391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3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見るとわかること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442200" y="1803400"/>
            <a:ext cx="3911600" cy="177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5000"/>
              </a:lnSpc>
            </a:pPr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お知らせや新メニューを出した週に、見られる回数が増えたか。</a:t>
            </a:r>
          </a:p>
          <a:p>
            <a:pPr algn="l" eaLnBrk="1" hangingPunct="1">
              <a:lnSpc>
                <a:spcPct val="145000"/>
              </a:lnSpc>
            </a:pPr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/>
            </a:r>
          </a:p>
          <a:p>
            <a:pPr algn="l" eaLnBrk="1" hangingPunct="1">
              <a:lnSpc>
                <a:spcPct val="145000"/>
              </a:lnSpc>
            </a:pPr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週末の前など、見られやすい曜日はいつか。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213600" y="3873500"/>
            <a:ext cx="4368800" cy="2413000"/>
          </a:xfrm>
          <a:prstGeom prst="roundRect">
            <a:avLst>
              <a:gd name="adj" fmla="val 5000"/>
            </a:avLst>
          </a:prstGeom>
          <a:solidFill>
            <a:srgbClr val="1D24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7442200" y="4051300"/>
            <a:ext cx="39116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3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もっとくわしく見たいときは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442200" y="4406900"/>
            <a:ext cx="3911600" cy="177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5000"/>
              </a:lnSpc>
            </a:pPr>
            <a:r>
              <a:rPr sz="1060" b="0" lang="ja-JP" altLang="en-US">
                <a:solidFill>
                  <a:srgbClr val="B5BCCA"/>
                </a:solidFill>
                <a:latin typeface="Yu Gothic"/>
                <a:ea typeface="Yu Gothic"/>
                <a:cs typeface="Yu Gothic"/>
              </a:rPr>
              <a:t>有料の全力MEO（セルフプラン以上）では、人数・電話・経路・Googleマップの数字・口コミ・順位まで見られます。</a:t>
            </a:r>
          </a:p>
          <a:p>
            <a:pPr algn="l" eaLnBrk="1" hangingPunct="1">
              <a:lnSpc>
                <a:spcPct val="145000"/>
              </a:lnSpc>
            </a:pPr>
            <a:r>
              <a:rPr sz="1060" b="0" lang="ja-JP" altLang="en-US">
                <a:solidFill>
                  <a:srgbClr val="B5BCCA"/>
                </a:solidFill>
                <a:latin typeface="Yu Gothic"/>
                <a:ea typeface="Yu Gothic"/>
                <a:cs typeface="Yu Gothic"/>
              </a:rPr>
              <a:t/>
            </a:r>
          </a:p>
          <a:p>
            <a:pPr algn="l" eaLnBrk="1" hangingPunct="1">
              <a:lnSpc>
                <a:spcPct val="145000"/>
              </a:lnSpc>
            </a:pPr>
            <a:r>
              <a:rPr sz="1060" b="0" lang="ja-JP" altLang="en-US">
                <a:solidFill>
                  <a:srgbClr val="B5BCCA"/>
                </a:solidFill>
                <a:latin typeface="Yu Gothic"/>
                <a:ea typeface="Yu Gothic"/>
                <a:cs typeface="Yu Gothic"/>
              </a:rPr>
              <a:t>→ p.12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掲載までの流れと条件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フォームから申し込めば、編集部の確認のあと掲載が始まる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出所：千葉駅グルメの店舗掲載（株式会社未来データ、2026年10月時点）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11 / 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1206500"/>
            <a:ext cx="2082800" cy="241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2000" y="1358900"/>
            <a:ext cx="406400" cy="4064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5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739900" y="1460500"/>
            <a:ext cx="825500" cy="203200"/>
          </a:xfrm>
          <a:prstGeom prst="roundRect">
            <a:avLst>
              <a:gd name="adj" fmla="val 50000"/>
            </a:avLst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7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お店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1905000"/>
            <a:ext cx="17780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5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申し込み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2286000"/>
            <a:ext cx="17780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chibaeki-gourmet.com/join/ のフォームから</a:t>
            </a:r>
          </a:p>
        </p:txBody>
      </p:sp>
      <p:sp>
        <p:nvSpPr>
          <p:cNvPr id="13" name="Chevron 12"/>
          <p:cNvSpPr/>
          <p:nvPr/>
        </p:nvSpPr>
        <p:spPr>
          <a:xfrm>
            <a:off x="2698750" y="2311400"/>
            <a:ext cx="127000" cy="190500"/>
          </a:xfrm>
          <a:prstGeom prst="chevron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832100" y="1206500"/>
            <a:ext cx="2082800" cy="241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2984500" y="1358900"/>
            <a:ext cx="406400" cy="4064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5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962400" y="1460500"/>
            <a:ext cx="825500" cy="203200"/>
          </a:xfrm>
          <a:prstGeom prst="roundRect">
            <a:avLst>
              <a:gd name="adj" fmla="val 50000"/>
            </a:avLst>
          </a:prstGeom>
          <a:solidFill>
            <a:srgbClr val="1F7A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7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千葉駅グルメ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84500" y="1905000"/>
            <a:ext cx="17780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5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編集部の確認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984500" y="2286000"/>
            <a:ext cx="17780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対象エリアと業態を確認</a:t>
            </a:r>
          </a:p>
        </p:txBody>
      </p:sp>
      <p:sp>
        <p:nvSpPr>
          <p:cNvPr id="19" name="Chevron 18"/>
          <p:cNvSpPr/>
          <p:nvPr/>
        </p:nvSpPr>
        <p:spPr>
          <a:xfrm>
            <a:off x="4921250" y="2311400"/>
            <a:ext cx="127000" cy="190500"/>
          </a:xfrm>
          <a:prstGeom prst="chevron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5054600" y="1206500"/>
            <a:ext cx="2082800" cy="241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5207000" y="1358900"/>
            <a:ext cx="406400" cy="4064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5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84900" y="1460500"/>
            <a:ext cx="825500" cy="203200"/>
          </a:xfrm>
          <a:prstGeom prst="roundRect">
            <a:avLst>
              <a:gd name="adj" fmla="val 50000"/>
            </a:avLst>
          </a:prstGeom>
          <a:solidFill>
            <a:srgbClr val="1F7A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7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千葉駅グルメ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07000" y="1905000"/>
            <a:ext cx="17780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5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招待メール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207000" y="2286000"/>
            <a:ext cx="17780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管理画面に入るためのメールが届きます</a:t>
            </a:r>
          </a:p>
        </p:txBody>
      </p:sp>
      <p:sp>
        <p:nvSpPr>
          <p:cNvPr id="25" name="Chevron 24"/>
          <p:cNvSpPr/>
          <p:nvPr/>
        </p:nvSpPr>
        <p:spPr>
          <a:xfrm>
            <a:off x="7143750" y="2311400"/>
            <a:ext cx="127000" cy="190500"/>
          </a:xfrm>
          <a:prstGeom prst="chevron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277100" y="1206500"/>
            <a:ext cx="2082800" cy="2413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429500" y="1358900"/>
            <a:ext cx="406400" cy="4064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5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407400" y="1460500"/>
            <a:ext cx="825500" cy="203200"/>
          </a:xfrm>
          <a:prstGeom prst="roundRect">
            <a:avLst>
              <a:gd name="adj" fmla="val 50000"/>
            </a:avLst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7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お店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29500" y="1905000"/>
            <a:ext cx="17780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5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情報の入力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29500" y="2286000"/>
            <a:ext cx="17780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写真・メニュー・営業時間を入力</a:t>
            </a:r>
          </a:p>
        </p:txBody>
      </p:sp>
      <p:sp>
        <p:nvSpPr>
          <p:cNvPr id="31" name="Chevron 30"/>
          <p:cNvSpPr/>
          <p:nvPr/>
        </p:nvSpPr>
        <p:spPr>
          <a:xfrm>
            <a:off x="9366250" y="2311400"/>
            <a:ext cx="127000" cy="190500"/>
          </a:xfrm>
          <a:prstGeom prst="chevron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499600" y="1206500"/>
            <a:ext cx="2082800" cy="2413000"/>
          </a:xfrm>
          <a:prstGeom prst="roundRect">
            <a:avLst>
              <a:gd name="adj" fmla="val 5000"/>
            </a:avLst>
          </a:prstGeom>
          <a:solidFill>
            <a:srgbClr val="FCEEF3"/>
          </a:solidFill>
          <a:ln w="1270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9652000" y="1358900"/>
            <a:ext cx="406400" cy="406400"/>
          </a:xfrm>
          <a:prstGeom prst="ellipse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158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0629900" y="1460500"/>
            <a:ext cx="825500" cy="203200"/>
          </a:xfrm>
          <a:prstGeom prst="roundRect">
            <a:avLst>
              <a:gd name="adj" fmla="val 50000"/>
            </a:avLst>
          </a:prstGeom>
          <a:solidFill>
            <a:srgbClr val="1F7A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/>
          <a:lstStyle/>
          <a:p>
            <a:pPr algn="ctr" eaLnBrk="1" hangingPunct="1"/>
            <a:r>
              <a:rPr sz="7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千葉駅グルメ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52000" y="1905000"/>
            <a:ext cx="17780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52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公開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652000" y="2286000"/>
            <a:ext cx="1778000" cy="1143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40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お店のページが千葉駅グルメに載ります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09600" y="3873500"/>
            <a:ext cx="10972800" cy="2413000"/>
          </a:xfrm>
          <a:prstGeom prst="roundRect">
            <a:avLst>
              <a:gd name="adj" fmla="val 4000"/>
            </a:avLst>
          </a:prstGeom>
          <a:solidFill>
            <a:srgbClr val="F5F4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3600" y="4038600"/>
            <a:ext cx="5080000" cy="25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39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掲載の条件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63600" y="4445000"/>
            <a:ext cx="1778000" cy="31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対象エリア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705100" y="4445000"/>
            <a:ext cx="8559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千葉駅・千葉中央駅の周辺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63600" y="4876800"/>
            <a:ext cx="1778000" cy="31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対象のお店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705100" y="4876800"/>
            <a:ext cx="8559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飲食店（テイクアウト・カフェ・居酒屋を含む）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63600" y="5308600"/>
            <a:ext cx="1778000" cy="31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無料の対象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705100" y="5308600"/>
            <a:ext cx="8559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初期50店舗（先着順）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63600" y="5740400"/>
            <a:ext cx="1778000" cy="31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1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お断りする場合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705100" y="5740400"/>
            <a:ext cx="85598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12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接待を伴うお店など編集方針に合わない業態、なりすましの疑いがある申し込み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もっと集客したいお店へ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Googleマップでも選ばれたいお店は、全力MEOで運用まで任せられる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96520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全力MEOは、同じ株式会社未来データが運営するGoogleマップ集客サービスです。掲載とは別に、ご希望のお店だけお申し込みいただけます。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出所：全力MEOのサービス内容・料金（2026年10月時点・税別）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12 / 13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75100" y="1473200"/>
            <a:ext cx="17907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>
              <a:lnSpc>
                <a:spcPct val="110000"/>
              </a:lnSpc>
            </a:pPr>
            <a:r>
              <a:rPr sz="106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千葉駅グルメ掲載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11600" y="1879600"/>
            <a:ext cx="19177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/>
            <a:r>
              <a:rPr sz="1720" b="1" lang="ja-JP" altLang="en-US">
                <a:solidFill>
                  <a:srgbClr val="1F7A6F"/>
                </a:solidFill>
                <a:latin typeface="Yu Gothic"/>
                <a:ea typeface="Yu Gothic"/>
                <a:cs typeface="Yu Gothic"/>
              </a:rPr>
              <a:t>0円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11600" y="2184400"/>
            <a:ext cx="19177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/>
            <a:r>
              <a:rPr sz="7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初期50店舗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92800" y="1473200"/>
            <a:ext cx="17907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>
              <a:lnSpc>
                <a:spcPct val="110000"/>
              </a:lnSpc>
            </a:pPr>
            <a:r>
              <a:rPr sz="106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全力MEO セルフ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829300" y="1879600"/>
            <a:ext cx="19177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/>
            <a:r>
              <a:rPr sz="172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月10,000円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29300" y="2184400"/>
            <a:ext cx="19177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/>
            <a:r>
              <a:rPr sz="7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年契約なら年100,000円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85100" y="1358900"/>
            <a:ext cx="1841500" cy="4927600"/>
          </a:xfrm>
          <a:prstGeom prst="roundRect">
            <a:avLst>
              <a:gd name="adj" fmla="val 3000"/>
            </a:avLst>
          </a:prstGeom>
          <a:solidFill>
            <a:srgbClr val="FCEEF3"/>
          </a:solidFill>
          <a:ln w="1905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10500" y="1473200"/>
            <a:ext cx="17907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>
              <a:lnSpc>
                <a:spcPct val="110000"/>
              </a:lnSpc>
            </a:pPr>
            <a:r>
              <a:rPr sz="106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全力MEO 運用代行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47000" y="1879600"/>
            <a:ext cx="19177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/>
            <a:r>
              <a:rPr sz="172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月29,800円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47000" y="2184400"/>
            <a:ext cx="19177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/>
            <a:r>
              <a:rPr sz="7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半年ごとの更新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728200" y="1473200"/>
            <a:ext cx="17907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>
              <a:lnSpc>
                <a:spcPct val="110000"/>
              </a:lnSpc>
            </a:pPr>
            <a:r>
              <a:rPr sz="106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全力MEO 自社サイト付き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64700" y="1879600"/>
            <a:ext cx="1917700" cy="279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/>
            <a:r>
              <a:rPr sz="172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月50,000円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64700" y="2184400"/>
            <a:ext cx="19177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 eaLnBrk="1" hangingPunct="1"/>
            <a:r>
              <a:rPr sz="7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半年ごとの更新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09600" y="2914650"/>
            <a:ext cx="10972800" cy="9525"/>
          </a:xfrm>
          <a:prstGeom prst="rect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2514600"/>
            <a:ext cx="317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千葉駅グルメへの店舗ページ掲載</a:t>
            </a:r>
          </a:p>
        </p:txBody>
      </p:sp>
      <p:sp>
        <p:nvSpPr>
          <p:cNvPr id="24" name="Oval 23"/>
          <p:cNvSpPr/>
          <p:nvPr/>
        </p:nvSpPr>
        <p:spPr>
          <a:xfrm>
            <a:off x="4787900" y="263525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6705600" y="263525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8623300" y="2635250"/>
            <a:ext cx="165100" cy="165100"/>
          </a:xfrm>
          <a:prstGeom prst="ellipse">
            <a:avLst/>
          </a:prstGeom>
          <a:noFill/>
          <a:ln w="3810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10541000" y="263525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09600" y="3327400"/>
            <a:ext cx="10972800" cy="9525"/>
          </a:xfrm>
          <a:prstGeom prst="rect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5800" y="2927350"/>
            <a:ext cx="317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写真・メニュー・お知らせの更新</a:t>
            </a:r>
          </a:p>
        </p:txBody>
      </p:sp>
      <p:sp>
        <p:nvSpPr>
          <p:cNvPr id="30" name="Oval 29"/>
          <p:cNvSpPr/>
          <p:nvPr/>
        </p:nvSpPr>
        <p:spPr>
          <a:xfrm>
            <a:off x="4787900" y="304800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705600" y="304800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623300" y="3048000"/>
            <a:ext cx="165100" cy="165100"/>
          </a:xfrm>
          <a:prstGeom prst="ellipse">
            <a:avLst/>
          </a:prstGeom>
          <a:noFill/>
          <a:ln w="3810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10541000" y="304800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609600" y="3740150"/>
            <a:ext cx="10972800" cy="9525"/>
          </a:xfrm>
          <a:prstGeom prst="rect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85800" y="3340100"/>
            <a:ext cx="317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営業時間・臨時休業の設定</a:t>
            </a:r>
          </a:p>
        </p:txBody>
      </p:sp>
      <p:sp>
        <p:nvSpPr>
          <p:cNvPr id="36" name="Oval 35"/>
          <p:cNvSpPr/>
          <p:nvPr/>
        </p:nvSpPr>
        <p:spPr>
          <a:xfrm>
            <a:off x="4787900" y="346075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705600" y="346075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623300" y="3460750"/>
            <a:ext cx="165100" cy="165100"/>
          </a:xfrm>
          <a:prstGeom prst="ellipse">
            <a:avLst/>
          </a:prstGeom>
          <a:noFill/>
          <a:ln w="3810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541000" y="346075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09600" y="4152900"/>
            <a:ext cx="10972800" cy="9525"/>
          </a:xfrm>
          <a:prstGeom prst="rect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85800" y="3752850"/>
            <a:ext cx="317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今月のアクセス数</a:t>
            </a:r>
          </a:p>
        </p:txBody>
      </p:sp>
      <p:sp>
        <p:nvSpPr>
          <p:cNvPr id="42" name="Oval 41"/>
          <p:cNvSpPr/>
          <p:nvPr/>
        </p:nvSpPr>
        <p:spPr>
          <a:xfrm>
            <a:off x="4787900" y="387350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6705600" y="387350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623300" y="3873500"/>
            <a:ext cx="165100" cy="165100"/>
          </a:xfrm>
          <a:prstGeom prst="ellipse">
            <a:avLst/>
          </a:prstGeom>
          <a:noFill/>
          <a:ln w="3810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10541000" y="387350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09600" y="4565650"/>
            <a:ext cx="10972800" cy="9525"/>
          </a:xfrm>
          <a:prstGeom prst="rect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85800" y="4165600"/>
            <a:ext cx="317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くわしい分析（人数・電話・経路・Google）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911600" y="4165600"/>
            <a:ext cx="19177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060" b="0" lang="ja-JP" altLang="en-US">
                <a:solidFill>
                  <a:srgbClr val="C4C0B8"/>
                </a:solidFill>
                <a:latin typeface="Yu Gothic"/>
                <a:ea typeface="Yu Gothic"/>
                <a:cs typeface="Yu Gothic"/>
              </a:rPr>
              <a:t>—</a:t>
            </a:r>
          </a:p>
        </p:txBody>
      </p:sp>
      <p:sp>
        <p:nvSpPr>
          <p:cNvPr id="49" name="Oval 48"/>
          <p:cNvSpPr/>
          <p:nvPr/>
        </p:nvSpPr>
        <p:spPr>
          <a:xfrm>
            <a:off x="6705600" y="428625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623300" y="4286250"/>
            <a:ext cx="165100" cy="165100"/>
          </a:xfrm>
          <a:prstGeom prst="ellipse">
            <a:avLst/>
          </a:prstGeom>
          <a:noFill/>
          <a:ln w="3810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10541000" y="428625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609600" y="4978400"/>
            <a:ext cx="10972800" cy="9525"/>
          </a:xfrm>
          <a:prstGeom prst="rect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85800" y="4578350"/>
            <a:ext cx="317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口コミ管理とAIの返信下書き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911600" y="4578350"/>
            <a:ext cx="19177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060" b="0" lang="ja-JP" altLang="en-US">
                <a:solidFill>
                  <a:srgbClr val="C4C0B8"/>
                </a:solidFill>
                <a:latin typeface="Yu Gothic"/>
                <a:ea typeface="Yu Gothic"/>
                <a:cs typeface="Yu Gothic"/>
              </a:rPr>
              <a:t>—</a:t>
            </a:r>
          </a:p>
        </p:txBody>
      </p:sp>
      <p:sp>
        <p:nvSpPr>
          <p:cNvPr id="55" name="Oval 54"/>
          <p:cNvSpPr/>
          <p:nvPr/>
        </p:nvSpPr>
        <p:spPr>
          <a:xfrm>
            <a:off x="6705600" y="469900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623300" y="4699000"/>
            <a:ext cx="165100" cy="165100"/>
          </a:xfrm>
          <a:prstGeom prst="ellipse">
            <a:avLst/>
          </a:prstGeom>
          <a:noFill/>
          <a:ln w="3810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10541000" y="469900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09600" y="5391150"/>
            <a:ext cx="10972800" cy="9525"/>
          </a:xfrm>
          <a:prstGeom prst="rect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85800" y="4991100"/>
            <a:ext cx="317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Googleなどへの同時投稿・順位チェック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3911600" y="4991100"/>
            <a:ext cx="19177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060" b="0" lang="ja-JP" altLang="en-US">
                <a:solidFill>
                  <a:srgbClr val="C4C0B8"/>
                </a:solidFill>
                <a:latin typeface="Yu Gothic"/>
                <a:ea typeface="Yu Gothic"/>
                <a:cs typeface="Yu Gothic"/>
              </a:rPr>
              <a:t>—</a:t>
            </a:r>
          </a:p>
        </p:txBody>
      </p:sp>
      <p:sp>
        <p:nvSpPr>
          <p:cNvPr id="61" name="Oval 60"/>
          <p:cNvSpPr/>
          <p:nvPr/>
        </p:nvSpPr>
        <p:spPr>
          <a:xfrm>
            <a:off x="6705600" y="511175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623300" y="5111750"/>
            <a:ext cx="165100" cy="165100"/>
          </a:xfrm>
          <a:prstGeom prst="ellipse">
            <a:avLst/>
          </a:prstGeom>
          <a:noFill/>
          <a:ln w="3810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10541000" y="511175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609600" y="5803900"/>
            <a:ext cx="10972800" cy="9525"/>
          </a:xfrm>
          <a:prstGeom prst="rect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85800" y="5403850"/>
            <a:ext cx="317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投稿・口コミ返信の代行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911600" y="5403850"/>
            <a:ext cx="19177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060" b="0" lang="ja-JP" altLang="en-US">
                <a:solidFill>
                  <a:srgbClr val="C4C0B8"/>
                </a:solidFill>
                <a:latin typeface="Yu Gothic"/>
                <a:ea typeface="Yu Gothic"/>
                <a:cs typeface="Yu Gothic"/>
              </a:rPr>
              <a:t>—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829300" y="5403850"/>
            <a:ext cx="19177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060" b="0" lang="ja-JP" altLang="en-US">
                <a:solidFill>
                  <a:srgbClr val="C4C0B8"/>
                </a:solidFill>
                <a:latin typeface="Yu Gothic"/>
                <a:ea typeface="Yu Gothic"/>
                <a:cs typeface="Yu Gothic"/>
              </a:rPr>
              <a:t>—</a:t>
            </a:r>
          </a:p>
        </p:txBody>
      </p:sp>
      <p:sp>
        <p:nvSpPr>
          <p:cNvPr id="68" name="Oval 67"/>
          <p:cNvSpPr/>
          <p:nvPr/>
        </p:nvSpPr>
        <p:spPr>
          <a:xfrm>
            <a:off x="8623300" y="5524500"/>
            <a:ext cx="165100" cy="165100"/>
          </a:xfrm>
          <a:prstGeom prst="ellipse">
            <a:avLst/>
          </a:prstGeom>
          <a:noFill/>
          <a:ln w="38100">
            <a:solidFill>
              <a:srgbClr val="C43D6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10541000" y="552450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609600" y="6216650"/>
            <a:ext cx="10972800" cy="9525"/>
          </a:xfrm>
          <a:prstGeom prst="rect">
            <a:avLst/>
          </a:prstGeom>
          <a:solidFill>
            <a:srgbClr val="E3DE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85800" y="5816600"/>
            <a:ext cx="31750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 eaLnBrk="1" hangingPunct="1"/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自社サイトの制作・保守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911600" y="5816600"/>
            <a:ext cx="19177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060" b="0" lang="ja-JP" altLang="en-US">
                <a:solidFill>
                  <a:srgbClr val="C4C0B8"/>
                </a:solidFill>
                <a:latin typeface="Yu Gothic"/>
                <a:ea typeface="Yu Gothic"/>
                <a:cs typeface="Yu Gothic"/>
              </a:rPr>
              <a:t>—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829300" y="5816600"/>
            <a:ext cx="19177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060" b="0" lang="ja-JP" altLang="en-US">
                <a:solidFill>
                  <a:srgbClr val="C4C0B8"/>
                </a:solidFill>
                <a:latin typeface="Yu Gothic"/>
                <a:ea typeface="Yu Gothic"/>
                <a:cs typeface="Yu Gothic"/>
              </a:rPr>
              <a:t>—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747000" y="5816600"/>
            <a:ext cx="1917700" cy="406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 eaLnBrk="1" hangingPunct="1"/>
            <a:r>
              <a:rPr sz="1060" b="0" lang="ja-JP" altLang="en-US">
                <a:solidFill>
                  <a:srgbClr val="C4C0B8"/>
                </a:solidFill>
                <a:latin typeface="Yu Gothic"/>
                <a:ea typeface="Yu Gothic"/>
                <a:cs typeface="Yu Gothic"/>
              </a:rPr>
              <a:t>—</a:t>
            </a:r>
          </a:p>
        </p:txBody>
      </p:sp>
      <p:sp>
        <p:nvSpPr>
          <p:cNvPr id="75" name="Oval 74"/>
          <p:cNvSpPr/>
          <p:nvPr/>
        </p:nvSpPr>
        <p:spPr>
          <a:xfrm>
            <a:off x="10541000" y="5937250"/>
            <a:ext cx="165100" cy="165100"/>
          </a:xfrm>
          <a:prstGeom prst="ellipse">
            <a:avLst/>
          </a:prstGeom>
          <a:noFill/>
          <a:ln w="38100">
            <a:solidFill>
              <a:srgbClr val="1F7A6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63500"/>
          </a:xfrm>
          <a:prstGeom prst="rect">
            <a:avLst/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2794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99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千葉駅グルメ</a:t>
            </a:r>
            <a:r>
              <a:rPr sz="99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　よくある質問とお問い合わせ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20700"/>
            <a:ext cx="109728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251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気になる点は、申し込みの前にお気軽にご相談ください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6553200"/>
            <a:ext cx="9906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出所：千葉駅グルメの店舗掲載（株式会社未来データ、2026年10月時点）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53200"/>
            <a:ext cx="762000" cy="177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 eaLnBrk="1" hangingPunct="1"/>
            <a:r>
              <a:rPr sz="730" b="0" lang="ja-JP" altLang="en-US">
                <a:solidFill>
                  <a:srgbClr val="6B7280"/>
                </a:solidFill>
                <a:latin typeface="Yu Gothic"/>
                <a:ea typeface="Yu Gothic"/>
                <a:cs typeface="Yu Gothic"/>
              </a:rPr>
              <a:t>13 / 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1206500"/>
            <a:ext cx="6985000" cy="939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7400" y="1320800"/>
            <a:ext cx="6629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25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Q. </a:t>
            </a:r>
            <a:r>
              <a:rPr sz="125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本当に無料ですか？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7400" y="1625600"/>
            <a:ext cx="66294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5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はい。初期50店舗は、ずっと掲載料0円です。あとから掲載料を請求することはありません。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600" y="2235200"/>
            <a:ext cx="6985000" cy="939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7400" y="2349500"/>
            <a:ext cx="6629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25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Q. </a:t>
            </a:r>
            <a:r>
              <a:rPr sz="125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51店舗目以降はどうなりますか？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7400" y="2654300"/>
            <a:ext cx="66294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5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掲載の条件は、決まりしだい千葉駅グルメでご案内します。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" y="3263900"/>
            <a:ext cx="6985000" cy="939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87400" y="3378200"/>
            <a:ext cx="6629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25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Q. </a:t>
            </a:r>
            <a:r>
              <a:rPr sz="125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情報は誰が入力しますか？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7400" y="3683000"/>
            <a:ext cx="66294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5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お店の方が管理画面から入力します。最初の基本情報は編集部が登録してお渡しします。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600" y="4292600"/>
            <a:ext cx="6985000" cy="939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87400" y="4406900"/>
            <a:ext cx="6629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25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Q. </a:t>
            </a:r>
            <a:r>
              <a:rPr sz="125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掲載をやめることはできますか？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87400" y="4711700"/>
            <a:ext cx="66294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5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はい。お問い合わせいただければ、お店のページを非公開にします。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09600" y="5321300"/>
            <a:ext cx="6985000" cy="93980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E3DED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87400" y="5435600"/>
            <a:ext cx="66294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250" b="1" lang="ja-JP" altLang="en-US">
                <a:solidFill>
                  <a:srgbClr val="C43D6B"/>
                </a:solidFill>
                <a:latin typeface="Yu Gothic"/>
                <a:ea typeface="Yu Gothic"/>
                <a:cs typeface="Yu Gothic"/>
              </a:rPr>
              <a:t>Q. </a:t>
            </a:r>
            <a:r>
              <a:rPr sz="1250" b="1" lang="ja-JP" altLang="en-US">
                <a:solidFill>
                  <a:srgbClr val="1D2433"/>
                </a:solidFill>
                <a:latin typeface="Yu Gothic"/>
                <a:ea typeface="Yu Gothic"/>
                <a:cs typeface="Yu Gothic"/>
              </a:rPr>
              <a:t>口コミはどこから表示していますか？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7400" y="5740400"/>
            <a:ext cx="6629400" cy="444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5000"/>
              </a:lnSpc>
            </a:pPr>
            <a:r>
              <a:rPr sz="10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>Googleマップに寄せられた口コミを表示しています。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823200" y="1206500"/>
            <a:ext cx="3759200" cy="5080000"/>
          </a:xfrm>
          <a:prstGeom prst="roundRect">
            <a:avLst>
              <a:gd name="adj" fmla="val 4000"/>
            </a:avLst>
          </a:prstGeom>
          <a:solidFill>
            <a:srgbClr val="C43D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077200" y="1435100"/>
            <a:ext cx="3251200" cy="317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/>
            <a:r>
              <a:rPr sz="145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お申し込み・お問い合わせ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77200" y="1841500"/>
            <a:ext cx="3251200" cy="431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 eaLnBrk="1" hangingPunct="1">
              <a:lnSpc>
                <a:spcPct val="130000"/>
              </a:lnSpc>
            </a:pPr>
            <a:r>
              <a:rPr sz="11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初期50店舗限定・ずっと掲載料0円</a:t>
            </a:r>
          </a:p>
          <a:p>
            <a:pPr algn="l" eaLnBrk="1" hangingPunct="1">
              <a:lnSpc>
                <a:spcPct val="130000"/>
              </a:lnSpc>
            </a:pPr>
            <a:r>
              <a:rPr sz="6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/>
            </a:r>
          </a:p>
          <a:p>
            <a:pPr algn="l" eaLnBrk="1" hangingPunct="1">
              <a:lnSpc>
                <a:spcPct val="130000"/>
              </a:lnSpc>
            </a:pPr>
            <a:r>
              <a:rPr sz="919" b="0" lang="ja-JP" altLang="en-US">
                <a:solidFill>
                  <a:srgbClr val="F4C6D6"/>
                </a:solidFill>
                <a:latin typeface="Yu Gothic"/>
                <a:ea typeface="Yu Gothic"/>
                <a:cs typeface="Yu Gothic"/>
              </a:rPr>
              <a:t>お申し込みフォーム</a:t>
            </a:r>
          </a:p>
          <a:p>
            <a:pPr algn="l" eaLnBrk="1" hangingPunct="1">
              <a:lnSpc>
                <a:spcPct val="130000"/>
              </a:lnSpc>
            </a:pPr>
            <a:r>
              <a:rPr sz="132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chibaeki-gourmet.com/join/</a:t>
            </a:r>
          </a:p>
          <a:p>
            <a:pPr algn="l" eaLnBrk="1" hangingPunct="1">
              <a:lnSpc>
                <a:spcPct val="130000"/>
              </a:lnSpc>
            </a:pPr>
            <a:r>
              <a:rPr sz="6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/>
            </a:r>
          </a:p>
          <a:p>
            <a:pPr algn="l" eaLnBrk="1" hangingPunct="1">
              <a:lnSpc>
                <a:spcPct val="130000"/>
              </a:lnSpc>
            </a:pPr>
            <a:r>
              <a:rPr sz="919" b="0" lang="ja-JP" altLang="en-US">
                <a:solidFill>
                  <a:srgbClr val="F4C6D6"/>
                </a:solidFill>
                <a:latin typeface="Yu Gothic"/>
                <a:ea typeface="Yu Gothic"/>
                <a:cs typeface="Yu Gothic"/>
              </a:rPr>
              <a:t>メール</a:t>
            </a:r>
          </a:p>
          <a:p>
            <a:pPr algn="l" eaLnBrk="1" hangingPunct="1">
              <a:lnSpc>
                <a:spcPct val="130000"/>
              </a:lnSpc>
            </a:pPr>
            <a:r>
              <a:rPr sz="119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suzuki.d@mirai-data.co.jp</a:t>
            </a:r>
          </a:p>
          <a:p>
            <a:pPr algn="l" eaLnBrk="1" hangingPunct="1">
              <a:lnSpc>
                <a:spcPct val="130000"/>
              </a:lnSpc>
            </a:pPr>
            <a:r>
              <a:rPr sz="660" b="0" lang="ja-JP" altLang="en-US">
                <a:solidFill>
                  <a:srgbClr val="333A48"/>
                </a:solidFill>
                <a:latin typeface="Yu Gothic"/>
                <a:ea typeface="Yu Gothic"/>
                <a:cs typeface="Yu Gothic"/>
              </a:rPr>
              <a:t/>
            </a:r>
          </a:p>
          <a:p>
            <a:pPr algn="l" eaLnBrk="1" hangingPunct="1">
              <a:lnSpc>
                <a:spcPct val="130000"/>
              </a:lnSpc>
            </a:pPr>
            <a:r>
              <a:rPr sz="919" b="0" lang="ja-JP" altLang="en-US">
                <a:solidFill>
                  <a:srgbClr val="F4C6D6"/>
                </a:solidFill>
                <a:latin typeface="Yu Gothic"/>
                <a:ea typeface="Yu Gothic"/>
                <a:cs typeface="Yu Gothic"/>
              </a:rPr>
              <a:t>運営会社</a:t>
            </a:r>
          </a:p>
          <a:p>
            <a:pPr algn="l" eaLnBrk="1" hangingPunct="1">
              <a:lnSpc>
                <a:spcPct val="130000"/>
              </a:lnSpc>
            </a:pPr>
            <a:r>
              <a:rPr sz="1250" b="1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株式会社未来データ</a:t>
            </a:r>
          </a:p>
          <a:p>
            <a:pPr algn="l" eaLnBrk="1" hangingPunct="1">
              <a:lnSpc>
                <a:spcPct val="130000"/>
              </a:lnSpc>
            </a:pPr>
            <a:r>
              <a:rPr sz="919" b="0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〒260-0013 千葉県千葉市中央区中央2丁目5-1</a:t>
            </a:r>
          </a:p>
          <a:p>
            <a:pPr algn="l" eaLnBrk="1" hangingPunct="1">
              <a:lnSpc>
                <a:spcPct val="130000"/>
              </a:lnSpc>
            </a:pPr>
            <a:r>
              <a:rPr sz="919" b="0" lang="ja-JP" altLang="en-US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千葉中央ツインビル2号館7階 CHIBA-LABO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